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8"/>
  </p:notesMasterIdLst>
  <p:sldIdLst>
    <p:sldId id="256" r:id="rId2"/>
    <p:sldId id="267" r:id="rId3"/>
    <p:sldId id="263" r:id="rId4"/>
    <p:sldId id="257" r:id="rId5"/>
    <p:sldId id="266" r:id="rId6"/>
    <p:sldId id="269" r:id="rId7"/>
    <p:sldId id="270" r:id="rId8"/>
    <p:sldId id="268" r:id="rId9"/>
    <p:sldId id="258" r:id="rId10"/>
    <p:sldId id="259" r:id="rId11"/>
    <p:sldId id="260" r:id="rId12"/>
    <p:sldId id="264" r:id="rId13"/>
    <p:sldId id="265" r:id="rId14"/>
    <p:sldId id="261" r:id="rId15"/>
    <p:sldId id="262" r:id="rId16"/>
    <p:sldId id="271" r:id="rId17"/>
    <p:sldId id="272" r:id="rId18"/>
    <p:sldId id="282" r:id="rId19"/>
    <p:sldId id="274" r:id="rId20"/>
    <p:sldId id="275" r:id="rId21"/>
    <p:sldId id="276" r:id="rId22"/>
    <p:sldId id="278" r:id="rId23"/>
    <p:sldId id="277" r:id="rId24"/>
    <p:sldId id="280" r:id="rId25"/>
    <p:sldId id="279" r:id="rId26"/>
    <p:sldId id="281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9" autoAdjust="0"/>
    <p:restoredTop sz="94660"/>
  </p:normalViewPr>
  <p:slideViewPr>
    <p:cSldViewPr snapToGrid="0">
      <p:cViewPr varScale="1">
        <p:scale>
          <a:sx n="87" d="100"/>
          <a:sy n="87" d="100"/>
        </p:scale>
        <p:origin x="60" y="5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95AFA9-8688-4C49-9D5D-2DEBF7BDCF76}" type="datetimeFigureOut">
              <a:rPr lang="en-US" smtClean="0"/>
              <a:t>2/8/2016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5E021E-1C5F-41C7-9E9A-483DC4CF08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6244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5E021E-1C5F-41C7-9E9A-483DC4CF08B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7602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41024-19FC-4FC0-AB2A-090100A81B0A}" type="datetime1">
              <a:rPr lang="en-US" smtClean="0"/>
              <a:t>2/8/2016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F66B6F-2463-4602-A4C4-F1CBA56980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7976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AA1C7-B9E1-4409-AEE5-ED8426B55317}" type="datetime1">
              <a:rPr lang="en-US" smtClean="0"/>
              <a:t>2/8/2016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F66B6F-2463-4602-A4C4-F1CBA56980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4735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4651F-5D7E-4636-98EF-B2523FD45DE3}" type="datetime1">
              <a:rPr lang="en-US" smtClean="0"/>
              <a:t>2/8/2016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F66B6F-2463-4602-A4C4-F1CBA56980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3572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0E87C-87CE-461E-A7DD-DE49F7890586}" type="datetime1">
              <a:rPr lang="en-US" smtClean="0"/>
              <a:t>2/8/2016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F66B6F-2463-4602-A4C4-F1CBA56980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9912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828CE-5BC5-4CB7-BDF1-DF2CD1F5F700}" type="datetime1">
              <a:rPr lang="en-US" smtClean="0"/>
              <a:t>2/8/2016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F66B6F-2463-4602-A4C4-F1CBA56980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3306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C62666-D7CD-41C5-882C-C1EE0BDDF2C5}" type="datetime1">
              <a:rPr lang="en-US" smtClean="0"/>
              <a:t>2/8/2016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F66B6F-2463-4602-A4C4-F1CBA56980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6554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EC0311-2219-4185-AD4C-4D982FA293F2}" type="datetime1">
              <a:rPr lang="en-US" smtClean="0"/>
              <a:t>2/8/2016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F66B6F-2463-4602-A4C4-F1CBA56980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30283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40DE5-C883-4338-92B5-A7EA68C57FA8}" type="datetime1">
              <a:rPr lang="en-US" smtClean="0"/>
              <a:t>2/8/2016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F66B6F-2463-4602-A4C4-F1CBA56980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19079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3FD63-9CAF-4722-93FA-B811FCC4C883}" type="datetime1">
              <a:rPr lang="en-US" smtClean="0"/>
              <a:t>2/8/2016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F66B6F-2463-4602-A4C4-F1CBA56980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3304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1F43D-07F4-474E-8F97-3359BD18B1AA}" type="datetime1">
              <a:rPr lang="en-US" smtClean="0"/>
              <a:t>2/8/2016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04F66B6F-2463-4602-A4C4-F1CBA56980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2251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DD2DF1-4C48-45A1-A9C6-94DF653D0FF2}" type="datetime1">
              <a:rPr lang="en-US" smtClean="0"/>
              <a:t>2/8/2016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F66B6F-2463-4602-A4C4-F1CBA56980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9044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D6CBD-E954-4E35-9675-2BCCE4CE65CC}" type="datetime1">
              <a:rPr lang="en-US" smtClean="0"/>
              <a:t>2/8/2016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F66B6F-2463-4602-A4C4-F1CBA56980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8869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94C1FC-D6D7-4628-8987-8E4A478A050A}" type="datetime1">
              <a:rPr lang="en-US" smtClean="0"/>
              <a:t>2/8/2016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F66B6F-2463-4602-A4C4-F1CBA56980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4424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6DB1C-113C-4FBE-9EE7-188614C3BE42}" type="datetime1">
              <a:rPr lang="en-US" smtClean="0"/>
              <a:t>2/8/2016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F66B6F-2463-4602-A4C4-F1CBA56980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5091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779D4-FDEE-47E8-8B45-466BF2E2379C}" type="datetime1">
              <a:rPr lang="en-US" smtClean="0"/>
              <a:t>2/8/2016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F66B6F-2463-4602-A4C4-F1CBA56980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6060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490EB-0F36-4757-8E30-CB965A3D846A}" type="datetime1">
              <a:rPr lang="en-US" smtClean="0"/>
              <a:t>2/8/2016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F66B6F-2463-4602-A4C4-F1CBA56980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5798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E2D44-520C-4AB8-B713-CC70957B8C26}" type="datetime1">
              <a:rPr lang="en-US" smtClean="0"/>
              <a:t>2/8/2016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F66B6F-2463-4602-A4C4-F1CBA56980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3340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2C467DA-8C56-418E-962F-C40AFFFF95B3}" type="datetime1">
              <a:rPr lang="en-US" smtClean="0"/>
              <a:t>2/8/2016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04F66B6F-2463-4602-A4C4-F1CBA56980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0391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devin.trejo@temple.edu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etworksolutions.com/" TargetMode="External"/><Relationship Id="rId2" Type="http://schemas.openxmlformats.org/officeDocument/2006/relationships/hyperlink" Target="mailto:dnsadmin@agi.com" TargetMode="Externa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aws.amazon.com/ec2/faqs/" TargetMode="Externa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www.facebook.com/avweek/posts/10150646370247200" TargetMode="Externa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6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mailto:tcarrico@agi.com" TargetMode="Externa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Autonomous_system_(Internet)" TargetMode="External"/><Relationship Id="rId3" Type="http://schemas.openxmlformats.org/officeDocument/2006/relationships/hyperlink" Target="https://en.wikipedia.org/wiki/Communications_protocol" TargetMode="External"/><Relationship Id="rId7" Type="http://schemas.openxmlformats.org/officeDocument/2006/relationships/hyperlink" Target="https://en.wikipedia.org/wiki/IP_address" TargetMode="External"/><Relationship Id="rId2" Type="http://schemas.openxmlformats.org/officeDocument/2006/relationships/hyperlink" Target="http://tools.kali.org/information-gathering/theharvester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en.wikipedia.org/wiki/Domain_name" TargetMode="External"/><Relationship Id="rId11" Type="http://schemas.openxmlformats.org/officeDocument/2006/relationships/image" Target="../media/image8.png"/><Relationship Id="rId5" Type="http://schemas.openxmlformats.org/officeDocument/2006/relationships/hyperlink" Target="https://en.wikipedia.org/wiki/Internet" TargetMode="External"/><Relationship Id="rId10" Type="http://schemas.openxmlformats.org/officeDocument/2006/relationships/image" Target="../media/image7.png"/><Relationship Id="rId4" Type="http://schemas.openxmlformats.org/officeDocument/2006/relationships/hyperlink" Target="https://en.wikipedia.org/wiki/Database" TargetMode="External"/><Relationship Id="rId9" Type="http://schemas.openxmlformats.org/officeDocument/2006/relationships/hyperlink" Target="https://en.wikipedia.org/wiki/WHOIS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 Passive Intrusion into Analytical Graphics Inc.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Devin Trejo</a:t>
            </a:r>
          </a:p>
          <a:p>
            <a:r>
              <a:rPr lang="en-US" i="1" dirty="0" smtClean="0">
                <a:hlinkClick r:id="rId3"/>
              </a:rPr>
              <a:t>devin.trejo@temple.edu</a:t>
            </a:r>
            <a:endParaRPr lang="en-US" i="1" dirty="0" smtClean="0"/>
          </a:p>
          <a:p>
            <a:r>
              <a:rPr lang="en-US" i="1" dirty="0" smtClean="0"/>
              <a:t>20160208</a:t>
            </a:r>
          </a:p>
          <a:p>
            <a:endParaRPr lang="en-US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F66B6F-2463-4602-A4C4-F1CBA56980E3}" type="slidenum">
              <a:rPr lang="en-US" smtClean="0"/>
              <a:t>1</a:t>
            </a:fld>
            <a:endParaRPr lang="en-US"/>
          </a:p>
        </p:txBody>
      </p:sp>
      <p:pic>
        <p:nvPicPr>
          <p:cNvPr id="1028" name="Picture 4" descr="http://www.master-flight-training.org/images/AGI_STK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3275" y="4186329"/>
            <a:ext cx="2422525" cy="2125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5674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Passive Penetration Results</a:t>
            </a:r>
            <a:r>
              <a:rPr lang="en-US" dirty="0">
                <a:solidFill>
                  <a:prstClr val="black"/>
                </a:solidFill>
              </a:rPr>
              <a:t/>
            </a:r>
            <a:br>
              <a:rPr lang="en-US" dirty="0">
                <a:solidFill>
                  <a:prstClr val="black"/>
                </a:solidFill>
              </a:rPr>
            </a:br>
            <a:r>
              <a:rPr lang="en-US" sz="2700" dirty="0" err="1">
                <a:solidFill>
                  <a:prstClr val="black"/>
                </a:solidFill>
              </a:rPr>
              <a:t>Whois</a:t>
            </a:r>
            <a:r>
              <a:rPr lang="en-US" sz="2700" dirty="0">
                <a:solidFill>
                  <a:prstClr val="black"/>
                </a:solidFill>
              </a:rPr>
              <a:t>: </a:t>
            </a:r>
            <a:r>
              <a:rPr lang="en-US" sz="2700" dirty="0" smtClean="0">
                <a:solidFill>
                  <a:prstClr val="black"/>
                </a:solidFill>
              </a:rPr>
              <a:t>agi.com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Admin Details</a:t>
            </a:r>
          </a:p>
          <a:p>
            <a:pPr lvl="1"/>
            <a:r>
              <a:rPr lang="en-US" dirty="0" smtClean="0"/>
              <a:t>Name</a:t>
            </a:r>
            <a:r>
              <a:rPr lang="en-US" dirty="0"/>
              <a:t>: Downs, David</a:t>
            </a:r>
          </a:p>
          <a:p>
            <a:pPr lvl="1"/>
            <a:r>
              <a:rPr lang="en-US" dirty="0" smtClean="0"/>
              <a:t>Street</a:t>
            </a:r>
            <a:r>
              <a:rPr lang="en-US" dirty="0"/>
              <a:t>: 220 Valley Creek Blvd</a:t>
            </a:r>
          </a:p>
          <a:p>
            <a:pPr lvl="1"/>
            <a:r>
              <a:rPr lang="en-US" dirty="0" smtClean="0"/>
              <a:t>City</a:t>
            </a:r>
            <a:r>
              <a:rPr lang="en-US" dirty="0"/>
              <a:t>: Exton</a:t>
            </a:r>
          </a:p>
          <a:p>
            <a:pPr lvl="1"/>
            <a:r>
              <a:rPr lang="en-US" dirty="0" smtClean="0"/>
              <a:t>State/Province</a:t>
            </a:r>
            <a:r>
              <a:rPr lang="en-US" dirty="0"/>
              <a:t>: PA</a:t>
            </a:r>
          </a:p>
          <a:p>
            <a:pPr lvl="1"/>
            <a:r>
              <a:rPr lang="en-US" dirty="0" smtClean="0"/>
              <a:t>Postal </a:t>
            </a:r>
            <a:r>
              <a:rPr lang="en-US" dirty="0"/>
              <a:t>Code: 19341</a:t>
            </a:r>
          </a:p>
          <a:p>
            <a:pPr lvl="1"/>
            <a:r>
              <a:rPr lang="en-US" dirty="0" smtClean="0"/>
              <a:t>Country</a:t>
            </a:r>
            <a:r>
              <a:rPr lang="en-US" dirty="0"/>
              <a:t>: US</a:t>
            </a:r>
          </a:p>
          <a:p>
            <a:pPr lvl="1"/>
            <a:r>
              <a:rPr lang="en-US" dirty="0" smtClean="0"/>
              <a:t>Phone: +1.6109818000</a:t>
            </a:r>
          </a:p>
          <a:p>
            <a:pPr lvl="1"/>
            <a:r>
              <a:rPr lang="en-US" dirty="0" smtClean="0"/>
              <a:t>Email: </a:t>
            </a:r>
            <a:r>
              <a:rPr lang="en-US" dirty="0" smtClean="0">
                <a:hlinkClick r:id="rId2"/>
              </a:rPr>
              <a:t>dnsadmin@agi.com</a:t>
            </a:r>
            <a:endParaRPr lang="en-US" dirty="0" smtClean="0"/>
          </a:p>
          <a:p>
            <a:r>
              <a:rPr lang="en-US" dirty="0" smtClean="0"/>
              <a:t>Tech Details:</a:t>
            </a:r>
          </a:p>
          <a:p>
            <a:pPr lvl="1"/>
            <a:r>
              <a:rPr lang="en-US" dirty="0" smtClean="0"/>
              <a:t>&lt;same as admin&gt;</a:t>
            </a:r>
          </a:p>
          <a:p>
            <a:r>
              <a:rPr lang="en-US" dirty="0" smtClean="0"/>
              <a:t>Important </a:t>
            </a:r>
            <a:r>
              <a:rPr lang="en-US" dirty="0"/>
              <a:t>Dates</a:t>
            </a:r>
          </a:p>
          <a:p>
            <a:pPr lvl="1"/>
            <a:r>
              <a:rPr lang="en-US" dirty="0"/>
              <a:t>Updated Date: 2015-09-02</a:t>
            </a:r>
          </a:p>
          <a:p>
            <a:pPr lvl="1"/>
            <a:r>
              <a:rPr lang="en-US" dirty="0"/>
              <a:t>Created Date: 1994-09-07</a:t>
            </a:r>
          </a:p>
          <a:p>
            <a:pPr lvl="1"/>
            <a:r>
              <a:rPr lang="en-US" dirty="0"/>
              <a:t>Registration Expiration Date: </a:t>
            </a:r>
            <a:r>
              <a:rPr lang="en-US" dirty="0" smtClean="0"/>
              <a:t>2016-09-06</a:t>
            </a:r>
          </a:p>
          <a:p>
            <a:r>
              <a:rPr lang="en-US" dirty="0" err="1" smtClean="0"/>
              <a:t>Nameservers</a:t>
            </a:r>
            <a:endParaRPr lang="en-US" dirty="0" smtClean="0"/>
          </a:p>
          <a:p>
            <a:pPr lvl="1"/>
            <a:r>
              <a:rPr lang="en-US" dirty="0" smtClean="0"/>
              <a:t>ns3.broadwing.net - 216.140.16.252</a:t>
            </a:r>
            <a:endParaRPr lang="en-US" dirty="0"/>
          </a:p>
          <a:p>
            <a:pPr lvl="1"/>
            <a:r>
              <a:rPr lang="en-US" dirty="0" smtClean="0"/>
              <a:t>ns4.broadwing.net - 216.140.17.252</a:t>
            </a:r>
          </a:p>
          <a:p>
            <a:r>
              <a:rPr lang="en-US" dirty="0" smtClean="0"/>
              <a:t>Registrar:</a:t>
            </a:r>
          </a:p>
          <a:p>
            <a:pPr lvl="1"/>
            <a:r>
              <a:rPr lang="en-US" dirty="0"/>
              <a:t>NETWORK SOLUTIONS, LLC</a:t>
            </a:r>
            <a:r>
              <a:rPr lang="en-US" dirty="0" smtClean="0"/>
              <a:t>. - </a:t>
            </a:r>
            <a:r>
              <a:rPr lang="en-US" u="sng" dirty="0" smtClean="0">
                <a:hlinkClick r:id="rId3"/>
              </a:rPr>
              <a:t>http</a:t>
            </a:r>
            <a:r>
              <a:rPr lang="en-US" u="sng" dirty="0">
                <a:hlinkClick r:id="rId3"/>
              </a:rPr>
              <a:t>://www.networksolutions.com</a:t>
            </a:r>
            <a:r>
              <a:rPr lang="en-US" u="sng" dirty="0" smtClean="0">
                <a:hlinkClick r:id="rId3"/>
              </a:rPr>
              <a:t>/</a:t>
            </a:r>
            <a:r>
              <a:rPr lang="en-US" u="sng" dirty="0" smtClean="0"/>
              <a:t> </a:t>
            </a:r>
            <a:endParaRPr lang="en-US" u="sng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/>
              <a:t>Summary: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 smtClean="0"/>
              <a:t>David Downs is a probably a head administrator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 smtClean="0"/>
              <a:t>Server has been around since 1994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F66B6F-2463-4602-A4C4-F1CBA56980E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80455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Passive Penetration Results</a:t>
            </a:r>
            <a:r>
              <a:rPr lang="en-US" dirty="0">
                <a:solidFill>
                  <a:prstClr val="black"/>
                </a:solidFill>
              </a:rPr>
              <a:t/>
            </a:r>
            <a:br>
              <a:rPr lang="en-US" dirty="0">
                <a:solidFill>
                  <a:prstClr val="black"/>
                </a:solidFill>
              </a:rPr>
            </a:br>
            <a:r>
              <a:rPr lang="en-US" sz="2700" dirty="0" smtClean="0">
                <a:solidFill>
                  <a:prstClr val="black"/>
                </a:solidFill>
              </a:rPr>
              <a:t>SSL </a:t>
            </a:r>
            <a:r>
              <a:rPr lang="en-US" sz="2700" dirty="0">
                <a:solidFill>
                  <a:prstClr val="black"/>
                </a:solidFill>
              </a:rPr>
              <a:t>Certificate </a:t>
            </a:r>
            <a:r>
              <a:rPr lang="en-US" sz="2700" dirty="0" smtClean="0">
                <a:solidFill>
                  <a:prstClr val="black"/>
                </a:solidFill>
              </a:rPr>
              <a:t>agi.com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u="sng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algn="l"/>
            <a:r>
              <a:rPr lang="en-US" dirty="0" smtClean="0"/>
              <a:t>Summary: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 smtClean="0"/>
              <a:t>Using a wildcard certificate for all sub-domains. Expect secure communications between client and server.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F66B6F-2463-4602-A4C4-F1CBA56980E3}" type="slidenum">
              <a:rPr lang="en-US" smtClean="0"/>
              <a:t>11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8003" y="895349"/>
            <a:ext cx="3829050" cy="468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167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Passive Penetration Results</a:t>
            </a:r>
            <a:r>
              <a:rPr lang="en-US" dirty="0">
                <a:solidFill>
                  <a:prstClr val="black"/>
                </a:solidFill>
              </a:rPr>
              <a:t/>
            </a:r>
            <a:br>
              <a:rPr lang="en-US" dirty="0">
                <a:solidFill>
                  <a:prstClr val="black"/>
                </a:solidFill>
              </a:rPr>
            </a:br>
            <a:r>
              <a:rPr lang="en-US" sz="2700" dirty="0" err="1">
                <a:solidFill>
                  <a:prstClr val="black"/>
                </a:solidFill>
              </a:rPr>
              <a:t>Whois</a:t>
            </a:r>
            <a:r>
              <a:rPr lang="en-US" sz="2700" dirty="0">
                <a:solidFill>
                  <a:prstClr val="black"/>
                </a:solidFill>
              </a:rPr>
              <a:t>: </a:t>
            </a:r>
            <a:r>
              <a:rPr lang="en-US" sz="2700" dirty="0" smtClean="0">
                <a:solidFill>
                  <a:prstClr val="black"/>
                </a:solidFill>
              </a:rPr>
              <a:t>205.251.251.11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NetRange</a:t>
            </a:r>
            <a:r>
              <a:rPr lang="en-US" dirty="0"/>
              <a:t>:       205.251.192.0 - 205.251.255.255</a:t>
            </a:r>
          </a:p>
          <a:p>
            <a:r>
              <a:rPr lang="en-US" dirty="0"/>
              <a:t>CIDR:           205.251.192.0/18</a:t>
            </a:r>
          </a:p>
          <a:p>
            <a:r>
              <a:rPr lang="en-US" dirty="0" err="1"/>
              <a:t>NetName</a:t>
            </a:r>
            <a:r>
              <a:rPr lang="en-US" dirty="0"/>
              <a:t>:        AMAZON-05</a:t>
            </a:r>
          </a:p>
          <a:p>
            <a:r>
              <a:rPr lang="en-US" dirty="0" err="1"/>
              <a:t>NetHandle</a:t>
            </a:r>
            <a:r>
              <a:rPr lang="en-US" dirty="0"/>
              <a:t>:      NET-205-251-192-0-1</a:t>
            </a:r>
          </a:p>
          <a:p>
            <a:r>
              <a:rPr lang="en-US" dirty="0"/>
              <a:t>Parent:         NET205 (NET-205-0-0-0-0)</a:t>
            </a:r>
          </a:p>
          <a:p>
            <a:r>
              <a:rPr lang="en-US" dirty="0" err="1"/>
              <a:t>NetType</a:t>
            </a:r>
            <a:r>
              <a:rPr lang="en-US" dirty="0"/>
              <a:t>:        Direct Allocation</a:t>
            </a:r>
          </a:p>
          <a:p>
            <a:r>
              <a:rPr lang="en-US" dirty="0" err="1"/>
              <a:t>OriginAS</a:t>
            </a:r>
            <a:r>
              <a:rPr lang="en-US" dirty="0"/>
              <a:t>:       AS16509, AS39111, AS7224</a:t>
            </a:r>
          </a:p>
          <a:p>
            <a:r>
              <a:rPr lang="en-US" dirty="0"/>
              <a:t>Organization:   Amazon.com, Inc. (AMAZON-4)</a:t>
            </a:r>
          </a:p>
          <a:p>
            <a:r>
              <a:rPr lang="en-US" dirty="0" err="1"/>
              <a:t>RegDate</a:t>
            </a:r>
            <a:r>
              <a:rPr lang="en-US" dirty="0"/>
              <a:t>:        2010-08-27</a:t>
            </a:r>
          </a:p>
          <a:p>
            <a:r>
              <a:rPr lang="en-US" dirty="0"/>
              <a:t>Updated:        2015-09-24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77500" lnSpcReduction="20000"/>
          </a:bodyPr>
          <a:lstStyle/>
          <a:p>
            <a:pPr algn="l"/>
            <a:r>
              <a:rPr lang="en-US" dirty="0"/>
              <a:t>Summary: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They use Amazon Cloud EC2 instance for holding software assets</a:t>
            </a:r>
          </a:p>
          <a:p>
            <a:pPr algn="l"/>
            <a:r>
              <a:rPr lang="en-US" dirty="0"/>
              <a:t>BG: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Amazon EC2 instances are grouped into 5 families: “General Purpose, Compute Optimized, Memory Optimized, GPU, and Storage Optimized instances” </a:t>
            </a:r>
            <a:r>
              <a:rPr lang="en-US" dirty="0" smtClean="0"/>
              <a:t>-- (</a:t>
            </a:r>
            <a:r>
              <a:rPr lang="en-US" dirty="0">
                <a:hlinkClick r:id="rId2"/>
              </a:rPr>
              <a:t>Amazon</a:t>
            </a:r>
            <a:r>
              <a:rPr lang="en-US" dirty="0"/>
              <a:t>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F66B6F-2463-4602-A4C4-F1CBA56980E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5313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Passive Penetration Results</a:t>
            </a:r>
            <a:r>
              <a:rPr lang="en-US" dirty="0" smtClean="0">
                <a:solidFill>
                  <a:prstClr val="black"/>
                </a:solidFill>
              </a:rPr>
              <a:t/>
            </a:r>
            <a:br>
              <a:rPr lang="en-US" dirty="0" smtClean="0">
                <a:solidFill>
                  <a:prstClr val="black"/>
                </a:solidFill>
              </a:rPr>
            </a:br>
            <a:r>
              <a:rPr lang="en-US" sz="2700" dirty="0" err="1" smtClean="0">
                <a:solidFill>
                  <a:prstClr val="black"/>
                </a:solidFill>
              </a:rPr>
              <a:t>Whois</a:t>
            </a:r>
            <a:r>
              <a:rPr lang="en-US" sz="2700" dirty="0">
                <a:solidFill>
                  <a:prstClr val="black"/>
                </a:solidFill>
              </a:rPr>
              <a:t>: 174.129.19.202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NetRange</a:t>
            </a:r>
            <a:r>
              <a:rPr lang="en-US" dirty="0"/>
              <a:t>:       174.129.0.0 - 174.129.255.255</a:t>
            </a:r>
          </a:p>
          <a:p>
            <a:r>
              <a:rPr lang="en-US" dirty="0"/>
              <a:t>CIDR:           174.129.0.0/16</a:t>
            </a:r>
          </a:p>
          <a:p>
            <a:r>
              <a:rPr lang="en-US" dirty="0" err="1"/>
              <a:t>NetName</a:t>
            </a:r>
            <a:r>
              <a:rPr lang="en-US" dirty="0"/>
              <a:t>:        AMAZON-EC2-5</a:t>
            </a:r>
          </a:p>
          <a:p>
            <a:r>
              <a:rPr lang="en-US" dirty="0" err="1"/>
              <a:t>NetHandle</a:t>
            </a:r>
            <a:r>
              <a:rPr lang="en-US" dirty="0"/>
              <a:t>:      NET-174-129-0-0-1</a:t>
            </a:r>
          </a:p>
          <a:p>
            <a:r>
              <a:rPr lang="en-US" dirty="0"/>
              <a:t>Parent:         NET174 (NET-174-0-0-0-0)</a:t>
            </a:r>
          </a:p>
          <a:p>
            <a:r>
              <a:rPr lang="en-US" dirty="0" err="1"/>
              <a:t>NetType</a:t>
            </a:r>
            <a:r>
              <a:rPr lang="en-US" dirty="0"/>
              <a:t>:        Direct Allocation</a:t>
            </a:r>
          </a:p>
          <a:p>
            <a:r>
              <a:rPr lang="en-US" dirty="0" err="1"/>
              <a:t>OriginAS</a:t>
            </a:r>
            <a:r>
              <a:rPr lang="en-US" dirty="0"/>
              <a:t>:       </a:t>
            </a:r>
          </a:p>
          <a:p>
            <a:r>
              <a:rPr lang="en-US" dirty="0"/>
              <a:t>Organization:   Amazon.com, Inc. (AMAZO-4)</a:t>
            </a:r>
          </a:p>
          <a:p>
            <a:r>
              <a:rPr lang="en-US" dirty="0" err="1"/>
              <a:t>RegDate</a:t>
            </a:r>
            <a:r>
              <a:rPr lang="en-US" dirty="0"/>
              <a:t>:        2008-08-08</a:t>
            </a:r>
          </a:p>
          <a:p>
            <a:r>
              <a:rPr lang="en-US" dirty="0"/>
              <a:t>Updated:        2014-09-03</a:t>
            </a:r>
            <a:endParaRPr lang="en-US" u="sng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/>
              <a:t>Summary: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They </a:t>
            </a:r>
            <a:r>
              <a:rPr lang="en-US" dirty="0" smtClean="0"/>
              <a:t>use another </a:t>
            </a:r>
            <a:r>
              <a:rPr lang="en-US" dirty="0"/>
              <a:t>Amazon Cloud EC2 instance for holding </a:t>
            </a:r>
            <a:r>
              <a:rPr lang="en-US" dirty="0" smtClean="0"/>
              <a:t>space data assets.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F66B6F-2463-4602-A4C4-F1CBA56980E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150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Passive Penetration </a:t>
            </a:r>
            <a:r>
              <a:rPr lang="en-US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Results</a:t>
            </a:r>
            <a:br>
              <a:rPr lang="en-US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dirty="0" smtClean="0">
                <a:solidFill>
                  <a:prstClr val="black"/>
                </a:solidFill>
              </a:rPr>
              <a:t>Forum Searching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algn="l"/>
            <a:r>
              <a:rPr lang="en-US" dirty="0" smtClean="0"/>
              <a:t>Summary: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 smtClean="0"/>
              <a:t>They have multiple GitHub repositories that we can search for possible server-side misconfiguration leading to vulnerabilities we can exploit.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F66B6F-2463-4602-A4C4-F1CBA56980E3}" type="slidenum">
              <a:rPr lang="en-US" smtClean="0"/>
              <a:t>14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369" y="1408879"/>
            <a:ext cx="6340318" cy="3813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0977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Passive Penetration </a:t>
            </a:r>
            <a:r>
              <a:rPr lang="en-US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Results</a:t>
            </a:r>
            <a:br>
              <a:rPr lang="en-US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dirty="0" smtClean="0">
                <a:solidFill>
                  <a:prstClr val="black"/>
                </a:solidFill>
              </a:rPr>
              <a:t>Forum Searching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algn="l"/>
            <a:r>
              <a:rPr lang="en-US" dirty="0" smtClean="0"/>
              <a:t>Summary: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 smtClean="0"/>
              <a:t>We can not use a search engine on their internal forum page since they have configured the site not to respond to web crawler.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F66B6F-2463-4602-A4C4-F1CBA56980E3}" type="slidenum">
              <a:rPr lang="en-US" smtClean="0"/>
              <a:t>15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2033" y="2781300"/>
            <a:ext cx="6267979" cy="73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6480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Passive Penetration </a:t>
            </a:r>
            <a:r>
              <a:rPr lang="en-US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Results</a:t>
            </a:r>
            <a:br>
              <a:rPr lang="en-US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dirty="0" smtClean="0">
                <a:solidFill>
                  <a:prstClr val="black"/>
                </a:solidFill>
              </a:rPr>
              <a:t>People Search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77500" lnSpcReduction="20000"/>
          </a:bodyPr>
          <a:lstStyle/>
          <a:p>
            <a:pPr algn="l"/>
            <a:r>
              <a:rPr lang="en-US" dirty="0" smtClean="0"/>
              <a:t>Recall from Wikipedia the current CEO is </a:t>
            </a:r>
            <a:r>
              <a:rPr lang="en-US" dirty="0"/>
              <a:t>Paul </a:t>
            </a:r>
            <a:r>
              <a:rPr lang="en-US" dirty="0" smtClean="0"/>
              <a:t>Graziani. </a:t>
            </a:r>
            <a:endParaRPr lang="en-US" b="1" dirty="0" smtClean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1" dirty="0" smtClean="0"/>
              <a:t>Facebook Search </a:t>
            </a:r>
            <a:r>
              <a:rPr lang="en-US" b="1" dirty="0"/>
              <a:t>Term</a:t>
            </a:r>
            <a:r>
              <a:rPr lang="en-US" dirty="0"/>
              <a:t>:</a:t>
            </a:r>
            <a:r>
              <a:rPr lang="en-US" i="1" dirty="0"/>
              <a:t> </a:t>
            </a:r>
            <a:r>
              <a:rPr lang="it-IT" i="1" dirty="0"/>
              <a:t>AGI OR "Analytical Graphics" </a:t>
            </a:r>
            <a:r>
              <a:rPr lang="it-IT" i="1" dirty="0" smtClean="0"/>
              <a:t> </a:t>
            </a:r>
            <a:r>
              <a:rPr lang="en-US" i="1" dirty="0" smtClean="0"/>
              <a:t>"</a:t>
            </a:r>
            <a:r>
              <a:rPr lang="en-US" i="1" dirty="0"/>
              <a:t>Paul Graziani" </a:t>
            </a:r>
            <a:r>
              <a:rPr lang="en-US" i="1" dirty="0" err="1" smtClean="0"/>
              <a:t>site:facebook.com</a:t>
            </a:r>
            <a:endParaRPr lang="en-US" i="1" dirty="0" smtClean="0"/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dirty="0" smtClean="0"/>
              <a:t>We find he attend Google Lunar </a:t>
            </a:r>
            <a:r>
              <a:rPr lang="en-US" dirty="0" err="1" smtClean="0"/>
              <a:t>xPrize</a:t>
            </a:r>
            <a:r>
              <a:rPr lang="en-US" dirty="0" smtClean="0"/>
              <a:t> in 2008. 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dirty="0" smtClean="0"/>
              <a:t>We also find he won Aviation Week, “for </a:t>
            </a:r>
            <a:r>
              <a:rPr lang="en-US" dirty="0"/>
              <a:t>donating software licenses to educational institutions and encouraging students to pursue science, technology, engineering and </a:t>
            </a:r>
            <a:r>
              <a:rPr lang="en-US" dirty="0" smtClean="0"/>
              <a:t>math” (</a:t>
            </a:r>
            <a:r>
              <a:rPr lang="en-US" dirty="0" smtClean="0">
                <a:hlinkClick r:id="rId2"/>
              </a:rPr>
              <a:t>Facebook</a:t>
            </a:r>
            <a:r>
              <a:rPr lang="en-US" dirty="0" smtClean="0"/>
              <a:t>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F66B6F-2463-4602-A4C4-F1CBA56980E3}" type="slidenum">
              <a:rPr lang="en-US" smtClean="0"/>
              <a:t>16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2033" y="1325635"/>
            <a:ext cx="6240990" cy="3987299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7545904" y="3616406"/>
            <a:ext cx="4185719" cy="2861396"/>
            <a:chOff x="7182551" y="2644255"/>
            <a:chExt cx="4185719" cy="2861396"/>
          </a:xfrm>
        </p:grpSpPr>
        <p:pic>
          <p:nvPicPr>
            <p:cNvPr id="9218" name="Picture 2" descr="https://lh3.googleusercontent.com/-zj8Ixb2DyUg/SPRSJ7clXRI/AAAAAAAABzI/tMAhVbcp52E/s912-Ic42/astrobotic%252520-%252520AGI%252520user%252520conference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82551" y="2644255"/>
              <a:ext cx="4185719" cy="27813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Rectangle 8"/>
            <p:cNvSpPr/>
            <p:nvPr/>
          </p:nvSpPr>
          <p:spPr>
            <a:xfrm>
              <a:off x="7182551" y="3238499"/>
              <a:ext cx="1306931" cy="2267152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493497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Passive Penetration </a:t>
            </a:r>
            <a:r>
              <a:rPr lang="en-US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Results</a:t>
            </a:r>
            <a:br>
              <a:rPr lang="en-US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dirty="0" smtClean="0">
                <a:solidFill>
                  <a:prstClr val="black"/>
                </a:solidFill>
              </a:rPr>
              <a:t>People Search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85000" lnSpcReduction="10000"/>
          </a:bodyPr>
          <a:lstStyle/>
          <a:p>
            <a:pPr algn="l"/>
            <a:r>
              <a:rPr lang="en-US" b="1" dirty="0" smtClean="0"/>
              <a:t>Google Search </a:t>
            </a:r>
            <a:r>
              <a:rPr lang="en-US" b="1" dirty="0" err="1" smtClean="0"/>
              <a:t>Search</a:t>
            </a:r>
            <a:r>
              <a:rPr lang="en-US" b="1" dirty="0" smtClean="0"/>
              <a:t> </a:t>
            </a:r>
            <a:r>
              <a:rPr lang="en-US" b="1" dirty="0"/>
              <a:t>Term</a:t>
            </a:r>
            <a:r>
              <a:rPr lang="en-US" dirty="0"/>
              <a:t>:</a:t>
            </a:r>
            <a:r>
              <a:rPr lang="it-IT" dirty="0"/>
              <a:t>  </a:t>
            </a:r>
            <a:r>
              <a:rPr lang="it-IT" i="1" dirty="0"/>
              <a:t>AGI OR "Analytical Graphics" "Paul Graziani" -agi.com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 err="1" smtClean="0"/>
              <a:t>CrunchBase</a:t>
            </a:r>
            <a:r>
              <a:rPr lang="en-US" dirty="0" smtClean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 smtClean="0"/>
              <a:t>Atteneded La Salle University an obtinaed a BS in Biology</a:t>
            </a:r>
          </a:p>
          <a:p>
            <a:pPr algn="l"/>
            <a:r>
              <a:rPr lang="it-IT" dirty="0" smtClean="0"/>
              <a:t>The Google results leads to him winning many other rewards. </a:t>
            </a:r>
          </a:p>
          <a:p>
            <a:pPr lvl="1"/>
            <a:endParaRPr lang="en-US" i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F66B6F-2463-4602-A4C4-F1CBA56980E3}" type="slidenum">
              <a:rPr lang="en-US" smtClean="0"/>
              <a:t>17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5262033" y="1155043"/>
            <a:ext cx="6240990" cy="4166912"/>
            <a:chOff x="5334528" y="1291166"/>
            <a:chExt cx="6096000" cy="4070106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34528" y="1291166"/>
              <a:ext cx="6096000" cy="3894666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>
              <a:off x="6978317" y="4562375"/>
              <a:ext cx="2800950" cy="798897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765577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Passive Penetration </a:t>
            </a:r>
            <a:r>
              <a:rPr lang="en-US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Results</a:t>
            </a:r>
            <a:br>
              <a:rPr lang="en-US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dirty="0" smtClean="0">
                <a:solidFill>
                  <a:prstClr val="black"/>
                </a:solidFill>
              </a:rPr>
              <a:t>People Search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92500" lnSpcReduction="20000"/>
          </a:bodyPr>
          <a:lstStyle/>
          <a:p>
            <a:pPr algn="l"/>
            <a:r>
              <a:rPr lang="en-US" dirty="0" smtClean="0"/>
              <a:t>Recall from the </a:t>
            </a:r>
            <a:r>
              <a:rPr lang="en-US" dirty="0" err="1" smtClean="0"/>
              <a:t>Whois</a:t>
            </a:r>
            <a:r>
              <a:rPr lang="en-US" dirty="0" smtClean="0"/>
              <a:t> result:</a:t>
            </a:r>
          </a:p>
          <a:p>
            <a:pPr algn="l"/>
            <a:r>
              <a:rPr lang="en-US" b="1" dirty="0" smtClean="0"/>
              <a:t>Google Search </a:t>
            </a:r>
            <a:r>
              <a:rPr lang="en-US" b="1" dirty="0"/>
              <a:t>Term</a:t>
            </a:r>
            <a:r>
              <a:rPr lang="en-US" dirty="0"/>
              <a:t>:</a:t>
            </a:r>
            <a:r>
              <a:rPr lang="it-IT" dirty="0"/>
              <a:t>  </a:t>
            </a:r>
            <a:r>
              <a:rPr lang="en-US" i="1" dirty="0"/>
              <a:t>"David Downs" AGI OR "Analytical Graphics" -</a:t>
            </a:r>
            <a:r>
              <a:rPr lang="en-US" i="1" dirty="0" smtClean="0"/>
              <a:t>agi.com</a:t>
            </a:r>
          </a:p>
          <a:p>
            <a:pPr algn="l"/>
            <a:r>
              <a:rPr lang="en-US" b="1" dirty="0" smtClean="0"/>
              <a:t>Spoke: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Senior Network Administrator, Information Systems at Analytical Graphics </a:t>
            </a:r>
            <a:r>
              <a:rPr lang="en-US" dirty="0" smtClean="0"/>
              <a:t>Inc</a:t>
            </a:r>
            <a:r>
              <a:rPr lang="en-US" i="1" dirty="0" smtClean="0"/>
              <a:t>.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F66B6F-2463-4602-A4C4-F1CBA56980E3}" type="slidenum">
              <a:rPr lang="en-US" smtClean="0"/>
              <a:t>18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2034" y="1202304"/>
            <a:ext cx="6240990" cy="3987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3767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Passive Penetration </a:t>
            </a:r>
            <a:r>
              <a:rPr lang="en-US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Results</a:t>
            </a:r>
            <a:br>
              <a:rPr lang="en-US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dirty="0" smtClean="0">
                <a:solidFill>
                  <a:prstClr val="black"/>
                </a:solidFill>
              </a:rPr>
              <a:t>People Search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77500" lnSpcReduction="20000"/>
          </a:bodyPr>
          <a:lstStyle/>
          <a:p>
            <a:pPr algn="l"/>
            <a:r>
              <a:rPr lang="en-US" dirty="0" smtClean="0"/>
              <a:t>Recall from the Harvester Results a list of emails.</a:t>
            </a:r>
          </a:p>
          <a:p>
            <a:pPr algn="l"/>
            <a:r>
              <a:rPr lang="en-US" b="1" dirty="0" smtClean="0"/>
              <a:t>First email:</a:t>
            </a:r>
            <a:r>
              <a:rPr lang="en-US" dirty="0" smtClean="0"/>
              <a:t> </a:t>
            </a:r>
            <a:r>
              <a:rPr lang="en-US" i="1" dirty="0" smtClean="0">
                <a:hlinkClick r:id="rId2"/>
              </a:rPr>
              <a:t>tcarrico@agi.com</a:t>
            </a:r>
            <a:endParaRPr lang="en-US" i="1" dirty="0" smtClean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1" dirty="0" smtClean="0"/>
              <a:t>Google Search </a:t>
            </a:r>
            <a:r>
              <a:rPr lang="en-US" b="1" dirty="0"/>
              <a:t>Term: </a:t>
            </a:r>
            <a:r>
              <a:rPr lang="en-US" i="1" dirty="0"/>
              <a:t>"</a:t>
            </a:r>
            <a:r>
              <a:rPr lang="en-US" i="1" dirty="0" err="1"/>
              <a:t>tcarrico</a:t>
            </a:r>
            <a:r>
              <a:rPr lang="en-US" i="1" dirty="0"/>
              <a:t>" AGI OR "Analytical Graphics" -</a:t>
            </a:r>
            <a:r>
              <a:rPr lang="en-US" i="1" dirty="0" smtClean="0"/>
              <a:t>agi.com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We find his full name to be “Tim </a:t>
            </a:r>
            <a:r>
              <a:rPr lang="en-US" dirty="0" err="1"/>
              <a:t>Carrico</a:t>
            </a:r>
            <a:r>
              <a:rPr lang="en-US" dirty="0"/>
              <a:t>” – Business Development and Principle Software Engineer at AGI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i="1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F66B6F-2463-4602-A4C4-F1CBA56980E3}" type="slidenum">
              <a:rPr lang="en-US" smtClean="0"/>
              <a:t>19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8929" t="24209" r="56651" b="65282"/>
          <a:stretch/>
        </p:blipFill>
        <p:spPr>
          <a:xfrm>
            <a:off x="5110263" y="2504872"/>
            <a:ext cx="7081737" cy="1381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2983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Background Company </a:t>
            </a:r>
            <a:r>
              <a:rPr lang="en-US" dirty="0" smtClean="0"/>
              <a:t>Information</a:t>
            </a:r>
          </a:p>
          <a:p>
            <a:r>
              <a:rPr lang="en-US" dirty="0"/>
              <a:t>Passive Information Gathering Methods</a:t>
            </a:r>
            <a:endParaRPr lang="en-US" dirty="0" smtClean="0"/>
          </a:p>
          <a:p>
            <a:r>
              <a:rPr lang="en-US" dirty="0"/>
              <a:t>Passive </a:t>
            </a:r>
            <a:r>
              <a:rPr lang="en-US" dirty="0"/>
              <a:t>Information Gathering </a:t>
            </a:r>
            <a:r>
              <a:rPr lang="en-US" dirty="0" smtClean="0"/>
              <a:t>Results</a:t>
            </a:r>
          </a:p>
          <a:p>
            <a:r>
              <a:rPr lang="en-US" dirty="0" smtClean="0"/>
              <a:t>A Quick </a:t>
            </a:r>
            <a:r>
              <a:rPr lang="en-US" dirty="0" smtClean="0"/>
              <a:t>Active? </a:t>
            </a:r>
            <a:r>
              <a:rPr lang="en-US" dirty="0" smtClean="0"/>
              <a:t>Information </a:t>
            </a:r>
            <a:r>
              <a:rPr lang="en-US" dirty="0"/>
              <a:t>Gathering </a:t>
            </a:r>
            <a:r>
              <a:rPr lang="en-US" dirty="0" smtClean="0"/>
              <a:t>Result</a:t>
            </a:r>
          </a:p>
          <a:p>
            <a:r>
              <a:rPr lang="en-US" dirty="0" smtClean="0"/>
              <a:t>Concluding Summary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F66B6F-2463-4602-A4C4-F1CBA56980E3}" type="slidenum">
              <a:rPr lang="en-US" smtClean="0"/>
              <a:t>2</a:t>
            </a:fld>
            <a:endParaRPr lang="en-US"/>
          </a:p>
        </p:txBody>
      </p:sp>
      <p:pic>
        <p:nvPicPr>
          <p:cNvPr id="5" name="Picture 2" descr="http://blogs.agi.com/agi/wp-content/uploads/2015/06/STKEngineLinux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4271" y="685800"/>
            <a:ext cx="3968752" cy="317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9897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Passive Penetration </a:t>
            </a:r>
            <a:r>
              <a:rPr lang="en-US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Results</a:t>
            </a:r>
            <a:br>
              <a:rPr lang="en-US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dirty="0" smtClean="0">
                <a:solidFill>
                  <a:prstClr val="black"/>
                </a:solidFill>
              </a:rPr>
              <a:t>People Search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 smtClean="0"/>
              <a:t>No Facebook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 smtClean="0"/>
              <a:t>Does have </a:t>
            </a:r>
            <a:r>
              <a:rPr lang="en-US" dirty="0"/>
              <a:t>a </a:t>
            </a:r>
            <a:r>
              <a:rPr lang="en-US" dirty="0" err="1" smtClean="0"/>
              <a:t>Linkedin</a:t>
            </a:r>
            <a:r>
              <a:rPr lang="en-US" dirty="0" smtClean="0"/>
              <a:t> </a:t>
            </a:r>
            <a:r>
              <a:rPr lang="en-US" dirty="0"/>
              <a:t>page </a:t>
            </a:r>
            <a:r>
              <a:rPr lang="en-US" dirty="0" smtClean="0"/>
              <a:t>but we can not </a:t>
            </a:r>
            <a:r>
              <a:rPr lang="en-US" dirty="0"/>
              <a:t>browse </a:t>
            </a:r>
            <a:r>
              <a:rPr lang="en-US" dirty="0" smtClean="0"/>
              <a:t>anonymously thanks again to robots.txt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F66B6F-2463-4602-A4C4-F1CBA56980E3}" type="slidenum">
              <a:rPr lang="en-US" smtClean="0"/>
              <a:t>20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2034" y="2518414"/>
            <a:ext cx="6240990" cy="130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6758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Passive Penetration </a:t>
            </a:r>
            <a:r>
              <a:rPr lang="en-US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Results</a:t>
            </a:r>
            <a:br>
              <a:rPr lang="en-US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dirty="0" smtClean="0">
                <a:solidFill>
                  <a:prstClr val="black"/>
                </a:solidFill>
              </a:rPr>
              <a:t>People Search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92500" lnSpcReduction="10000"/>
          </a:bodyPr>
          <a:lstStyle/>
          <a:p>
            <a:pPr algn="l"/>
            <a:r>
              <a:rPr lang="en-US" sz="1400" dirty="0" smtClean="0"/>
              <a:t>Recall from the Harvester Results a list of emails.</a:t>
            </a:r>
          </a:p>
          <a:p>
            <a:pPr algn="l"/>
            <a:r>
              <a:rPr lang="en-US" b="1" dirty="0" smtClean="0"/>
              <a:t>Second </a:t>
            </a:r>
            <a:r>
              <a:rPr lang="en-US" b="1" dirty="0"/>
              <a:t>email: </a:t>
            </a:r>
            <a:r>
              <a:rPr lang="en-US" i="1" dirty="0"/>
              <a:t>mglenn@agi.com</a:t>
            </a:r>
            <a:endParaRPr lang="en-US" i="1" dirty="0" smtClean="0"/>
          </a:p>
          <a:p>
            <a:pPr algn="l"/>
            <a:r>
              <a:rPr lang="en-US" b="1" dirty="0" smtClean="0"/>
              <a:t>Google Search Term: </a:t>
            </a:r>
            <a:r>
              <a:rPr lang="en-US" i="1" dirty="0" smtClean="0"/>
              <a:t>"mglenn@agi.com”</a:t>
            </a:r>
            <a:endParaRPr lang="en-US" i="1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 smtClean="0"/>
              <a:t>We </a:t>
            </a:r>
            <a:r>
              <a:rPr lang="en-US" dirty="0"/>
              <a:t>find his full name to be </a:t>
            </a:r>
            <a:r>
              <a:rPr lang="en-US" dirty="0" smtClean="0"/>
              <a:t>“Matt Glenn” </a:t>
            </a:r>
            <a:r>
              <a:rPr lang="en-US" dirty="0"/>
              <a:t>– </a:t>
            </a:r>
            <a:r>
              <a:rPr lang="en-US" dirty="0" smtClean="0"/>
              <a:t>Manager of International Operations. 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i="1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F66B6F-2463-4602-A4C4-F1CBA56980E3}" type="slidenum">
              <a:rPr lang="en-US" smtClean="0"/>
              <a:t>21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5442" y="713830"/>
            <a:ext cx="4214172" cy="5049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6260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 Quick 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Active? 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Information Gathering Result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Monitor the traffic between our desktop and their web-server.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F66B6F-2463-4602-A4C4-F1CBA56980E3}" type="slidenum">
              <a:rPr lang="en-US" smtClean="0"/>
              <a:t>22</a:t>
            </a:fld>
            <a:endParaRPr lang="en-US"/>
          </a:p>
        </p:txBody>
      </p:sp>
      <p:pic>
        <p:nvPicPr>
          <p:cNvPr id="18434" name="Picture 2" descr="http://nyautofest.com/NYAF/_Media/inspector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968500" y="988365"/>
            <a:ext cx="2209800" cy="2607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47148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 Quick 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Active? 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Information Gathering 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Result</a:t>
            </a:r>
            <a:b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“</a:t>
            </a:r>
            <a:r>
              <a:rPr lang="en-US" i="1" dirty="0" smtClean="0">
                <a:solidFill>
                  <a:prstClr val="black"/>
                </a:solidFill>
              </a:rPr>
              <a:t>p0f –</a:t>
            </a:r>
            <a:r>
              <a:rPr lang="en-US" i="1" dirty="0" err="1" smtClean="0">
                <a:solidFill>
                  <a:prstClr val="black"/>
                </a:solidFill>
              </a:rPr>
              <a:t>i</a:t>
            </a:r>
            <a:r>
              <a:rPr lang="en-US" i="1" dirty="0" smtClean="0">
                <a:solidFill>
                  <a:prstClr val="black"/>
                </a:solidFill>
              </a:rPr>
              <a:t> eth0”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92500"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 smtClean="0"/>
              <a:t>P0f -“utilizes </a:t>
            </a:r>
            <a:r>
              <a:rPr lang="en-US" dirty="0"/>
              <a:t>an array of sophisticated, purely passive traffic fingerprinting mechanisms to identify the players behind any incidental TCP/IP </a:t>
            </a:r>
            <a:r>
              <a:rPr lang="en-US" dirty="0" smtClean="0"/>
              <a:t>communications)” (coredump.cx)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 smtClean="0"/>
              <a:t>Shown is our client computer first contacting the server.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F66B6F-2463-4602-A4C4-F1CBA56980E3}" type="slidenum">
              <a:rPr lang="en-US" smtClean="0"/>
              <a:t>23</a:t>
            </a:fld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/>
          <a:srcRect l="52083" t="16667" r="8988" b="9286"/>
          <a:stretch/>
        </p:blipFill>
        <p:spPr>
          <a:xfrm>
            <a:off x="5262033" y="1547259"/>
            <a:ext cx="6558059" cy="4677882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5262033" y="2565244"/>
            <a:ext cx="3805767" cy="108549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0097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 Quick 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Active? 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Information Gathering 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Result</a:t>
            </a:r>
            <a:b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“</a:t>
            </a:r>
            <a:r>
              <a:rPr lang="en-US" i="1" dirty="0" smtClean="0">
                <a:solidFill>
                  <a:prstClr val="black"/>
                </a:solidFill>
              </a:rPr>
              <a:t>p0f –</a:t>
            </a:r>
            <a:r>
              <a:rPr lang="en-US" i="1" dirty="0" err="1" smtClean="0">
                <a:solidFill>
                  <a:prstClr val="black"/>
                </a:solidFill>
              </a:rPr>
              <a:t>i</a:t>
            </a:r>
            <a:r>
              <a:rPr lang="en-US" i="1" dirty="0" smtClean="0">
                <a:solidFill>
                  <a:prstClr val="black"/>
                </a:solidFill>
              </a:rPr>
              <a:t> eth0”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rmAutofit lnSpcReduction="10000"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500" dirty="0" smtClean="0"/>
              <a:t>After starting the service we connect to the agi.com website to see if we can gather any useful information. We find that the destination server may be using Windows 7/8</a:t>
            </a:r>
            <a:r>
              <a:rPr lang="en-US" sz="1500" dirty="0" smtClean="0"/>
              <a:t>?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500" dirty="0" smtClean="0"/>
              <a:t>We also see the server has been online for 23 days 4hrs and 28 mins.</a:t>
            </a:r>
            <a:endParaRPr lang="en-US" sz="1500" dirty="0"/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F66B6F-2463-4602-A4C4-F1CBA56980E3}" type="slidenum">
              <a:rPr lang="en-US" smtClean="0"/>
              <a:t>24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5163302" y="1667910"/>
            <a:ext cx="6438452" cy="4436579"/>
            <a:chOff x="5232928" y="1272777"/>
            <a:chExt cx="6299200" cy="4340624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2"/>
            <a:srcRect l="51572" t="16986" r="8533" b="9707"/>
            <a:stretch/>
          </p:blipFill>
          <p:spPr>
            <a:xfrm>
              <a:off x="5232928" y="1272777"/>
              <a:ext cx="6299200" cy="434062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5262033" y="2337236"/>
              <a:ext cx="3605742" cy="967939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5262033" y="4338948"/>
              <a:ext cx="3605742" cy="967939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679261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Concluding </a:t>
            </a:r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Wikipedia: </a:t>
            </a:r>
          </a:p>
          <a:p>
            <a:pPr lvl="1"/>
            <a:r>
              <a:rPr lang="en-US" dirty="0" smtClean="0"/>
              <a:t>Offices in “Exton</a:t>
            </a:r>
            <a:r>
              <a:rPr lang="en-US" dirty="0"/>
              <a:t>, Pennsylvania, </a:t>
            </a:r>
            <a:r>
              <a:rPr lang="en-US" dirty="0" smtClean="0"/>
              <a:t>[../] </a:t>
            </a:r>
            <a:r>
              <a:rPr lang="en-US" dirty="0"/>
              <a:t>Washington, D.C., Colorado Springs, CO, Long Beach, CA, the UK and </a:t>
            </a:r>
            <a:r>
              <a:rPr lang="en-US" dirty="0" smtClean="0"/>
              <a:t>Singapore”</a:t>
            </a:r>
          </a:p>
          <a:p>
            <a:r>
              <a:rPr lang="en-US" dirty="0" smtClean="0"/>
              <a:t>The Harvester:</a:t>
            </a:r>
          </a:p>
          <a:p>
            <a:pPr lvl="1"/>
            <a:r>
              <a:rPr lang="en-US" dirty="0" smtClean="0"/>
              <a:t>Company IP Space - 65.89.176.XXX</a:t>
            </a:r>
          </a:p>
          <a:p>
            <a:pPr lvl="1"/>
            <a:r>
              <a:rPr lang="en-US" dirty="0" smtClean="0"/>
              <a:t>Their http service uses a SSL certificate.</a:t>
            </a:r>
          </a:p>
          <a:p>
            <a:pPr lvl="1"/>
            <a:r>
              <a:rPr lang="en-US" dirty="0" smtClean="0"/>
              <a:t>They use Amazon cloud services. We can look over their GitHub to see if we can find any special keys that may be uploaded by accident. </a:t>
            </a:r>
          </a:p>
          <a:p>
            <a:pPr lvl="1"/>
            <a:r>
              <a:rPr lang="en-US" dirty="0" smtClean="0"/>
              <a:t>A people search resulted </a:t>
            </a:r>
            <a:r>
              <a:rPr lang="en-US" dirty="0"/>
              <a:t>in noting Paul </a:t>
            </a:r>
            <a:r>
              <a:rPr lang="en-US" dirty="0" smtClean="0"/>
              <a:t>Graziani</a:t>
            </a:r>
            <a:r>
              <a:rPr lang="en-US" dirty="0"/>
              <a:t> </a:t>
            </a:r>
            <a:r>
              <a:rPr lang="en-US" dirty="0" smtClean="0"/>
              <a:t>as CEO</a:t>
            </a:r>
            <a:r>
              <a:rPr lang="en-US" dirty="0"/>
              <a:t>, David Downs is the Senior Network </a:t>
            </a:r>
            <a:r>
              <a:rPr lang="en-US" dirty="0" smtClean="0"/>
              <a:t>Administrator, Tim </a:t>
            </a:r>
            <a:r>
              <a:rPr lang="en-US" dirty="0" err="1" smtClean="0"/>
              <a:t>Carrico</a:t>
            </a:r>
            <a:r>
              <a:rPr lang="en-US" dirty="0" smtClean="0"/>
              <a:t> as a Business </a:t>
            </a:r>
            <a:r>
              <a:rPr lang="en-US" dirty="0"/>
              <a:t>Development and Principle Software Engineer at AGI, and </a:t>
            </a:r>
            <a:r>
              <a:rPr lang="en-US" dirty="0" smtClean="0"/>
              <a:t>Matt Glenn</a:t>
            </a:r>
            <a:r>
              <a:rPr lang="en-US" dirty="0"/>
              <a:t> </a:t>
            </a:r>
            <a:r>
              <a:rPr lang="en-US" dirty="0" smtClean="0"/>
              <a:t>as a </a:t>
            </a:r>
            <a:r>
              <a:rPr lang="en-US" dirty="0"/>
              <a:t>Manager of International </a:t>
            </a:r>
            <a:r>
              <a:rPr lang="en-US" dirty="0" smtClean="0"/>
              <a:t>Operation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F66B6F-2463-4602-A4C4-F1CBA56980E3}" type="slidenum">
              <a:rPr lang="en-US" smtClean="0"/>
              <a:t>25</a:t>
            </a:fld>
            <a:endParaRPr lang="en-US"/>
          </a:p>
        </p:txBody>
      </p:sp>
      <p:pic>
        <p:nvPicPr>
          <p:cNvPr id="17412" name="Picture 4" descr="https://upload.wikimedia.org/wikipedia/commons/thumb/b/b3/Wikipedia-logo-v2-en.svg/2000px-Wikipedia-logo-v2-en.sv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9324" y="685800"/>
            <a:ext cx="1998115" cy="2293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85064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Concluding </a:t>
            </a:r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i="1" dirty="0">
                <a:solidFill>
                  <a:prstClr val="black"/>
                </a:solidFill>
              </a:rPr>
              <a:t>p0f –</a:t>
            </a:r>
            <a:r>
              <a:rPr lang="en-US" i="1" dirty="0" err="1">
                <a:solidFill>
                  <a:prstClr val="black"/>
                </a:solidFill>
              </a:rPr>
              <a:t>i</a:t>
            </a:r>
            <a:r>
              <a:rPr lang="en-US" i="1" dirty="0">
                <a:solidFill>
                  <a:prstClr val="black"/>
                </a:solidFill>
              </a:rPr>
              <a:t> </a:t>
            </a:r>
            <a:r>
              <a:rPr lang="en-US" i="1" dirty="0" smtClean="0">
                <a:solidFill>
                  <a:prstClr val="black"/>
                </a:solidFill>
              </a:rPr>
              <a:t>eth0:</a:t>
            </a:r>
          </a:p>
          <a:p>
            <a:pPr lvl="1"/>
            <a:r>
              <a:rPr lang="en-US" dirty="0" smtClean="0">
                <a:solidFill>
                  <a:prstClr val="black"/>
                </a:solidFill>
              </a:rPr>
              <a:t>Their webserver probably is running a instance of Windows Server 2012</a:t>
            </a:r>
            <a:r>
              <a:rPr lang="en-US" dirty="0" smtClean="0">
                <a:solidFill>
                  <a:prstClr val="black"/>
                </a:solidFill>
              </a:rPr>
              <a:t>.</a:t>
            </a:r>
          </a:p>
          <a:p>
            <a:pPr lvl="1"/>
            <a:r>
              <a:rPr lang="en-US" dirty="0" smtClean="0">
                <a:solidFill>
                  <a:prstClr val="black"/>
                </a:solidFill>
              </a:rPr>
              <a:t>Their web-server has been up for about 24days.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F66B6F-2463-4602-A4C4-F1CBA56980E3}" type="slidenum">
              <a:rPr lang="en-US" smtClean="0"/>
              <a:t>26</a:t>
            </a:fld>
            <a:endParaRPr lang="en-US"/>
          </a:p>
        </p:txBody>
      </p:sp>
      <p:pic>
        <p:nvPicPr>
          <p:cNvPr id="10252" name="Picture 12" descr="http://www.novastor.com/blog/wp-content/uploads/2015/05/windows-server-blue-a517bed8722d2e78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5598" y="832647"/>
            <a:ext cx="2257425" cy="2272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59731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Background Company Information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can we find with a typical Google Search?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F66B6F-2463-4602-A4C4-F1CBA56980E3}" type="slidenum">
              <a:rPr lang="en-US" smtClean="0"/>
              <a:t>3</a:t>
            </a:fld>
            <a:endParaRPr lang="en-US"/>
          </a:p>
        </p:txBody>
      </p:sp>
      <p:pic>
        <p:nvPicPr>
          <p:cNvPr id="7" name="Picture 2" descr="Google, Search Engine, Magnifying Glass, Brows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5395" y="1284073"/>
            <a:ext cx="4384513" cy="2598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5593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Background Company Information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3200" dirty="0" smtClean="0"/>
              <a:t>Wikipedia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smtClean="0"/>
              <a:t>“</a:t>
            </a:r>
            <a:r>
              <a:rPr lang="en-US" b="1" dirty="0"/>
              <a:t>Analytical Graphics, Inc.</a:t>
            </a:r>
            <a:r>
              <a:rPr lang="en-US" dirty="0"/>
              <a:t> (AGI) develops commercial modeling and analysis software for the aerospace, defense and intelligence communities. AGI software is used by more than 50,000 engineers, operators and analysts </a:t>
            </a:r>
            <a:r>
              <a:rPr lang="en-US" dirty="0" smtClean="0"/>
              <a:t>worldwide. </a:t>
            </a:r>
          </a:p>
          <a:p>
            <a:pPr marL="0" indent="0">
              <a:buNone/>
            </a:pPr>
            <a:r>
              <a:rPr lang="en-US" dirty="0" smtClean="0"/>
              <a:t>Founded </a:t>
            </a:r>
            <a:r>
              <a:rPr lang="en-US" dirty="0"/>
              <a:t>in 1989, AGI's nearly 200 employees are spread between the international headquarters in Exton, Pennsylvania, with satellite offices in Washington, D.C., Colorado Springs, CO, Long Beach, CA, the UK and Singapore.[1] The current CEO is Paul Graziani.[2]”  </a:t>
            </a:r>
            <a:r>
              <a:rPr lang="en-US" dirty="0" smtClean="0"/>
              <a:t>-- (Wikipedia)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F66B6F-2463-4602-A4C4-F1CBA56980E3}" type="slidenum">
              <a:rPr lang="en-US" smtClean="0"/>
              <a:t>4</a:t>
            </a:fld>
            <a:endParaRPr lang="en-US"/>
          </a:p>
        </p:txBody>
      </p:sp>
      <p:pic>
        <p:nvPicPr>
          <p:cNvPr id="1026" name="Picture 2" descr="AGI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9727" y="5638800"/>
            <a:ext cx="1457325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3047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Passive Information Gathering Methods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Tools Used In This Analysis.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F66B6F-2463-4602-A4C4-F1CBA56980E3}" type="slidenum">
              <a:rPr lang="en-US" smtClean="0"/>
              <a:t>5</a:t>
            </a:fld>
            <a:endParaRPr lang="en-US"/>
          </a:p>
        </p:txBody>
      </p:sp>
      <p:pic>
        <p:nvPicPr>
          <p:cNvPr id="19460" name="Picture 4" descr="https://i.ytimg.com/vi/TInfxe7c7yA/maxresdefault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2271" y="1641499"/>
            <a:ext cx="4090762" cy="2301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1934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Passive Information Gathering Methods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Harvester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“The </a:t>
            </a:r>
            <a:r>
              <a:rPr lang="en-US" dirty="0"/>
              <a:t>objective of this program is to gather emails, subdomains, hosts, employee names, open ports and banners from different public sources like search engines, PGP key servers and SHODAN computer database.” </a:t>
            </a:r>
            <a:r>
              <a:rPr lang="en-US" dirty="0" smtClean="0"/>
              <a:t>--(</a:t>
            </a:r>
            <a:r>
              <a:rPr lang="en-US" dirty="0" smtClean="0">
                <a:hlinkClick r:id="rId2"/>
              </a:rPr>
              <a:t>tools.kali.org/</a:t>
            </a:r>
            <a:r>
              <a:rPr lang="en-US" dirty="0" smtClean="0"/>
              <a:t>) 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err="1" smtClean="0"/>
              <a:t>Whois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 smtClean="0"/>
              <a:t>“</a:t>
            </a:r>
            <a:r>
              <a:rPr lang="en-US" dirty="0" err="1" smtClean="0"/>
              <a:t>Whois</a:t>
            </a:r>
            <a:r>
              <a:rPr lang="en-US" dirty="0" smtClean="0"/>
              <a:t> </a:t>
            </a:r>
            <a:r>
              <a:rPr lang="en-US" dirty="0"/>
              <a:t>is a query and response </a:t>
            </a:r>
            <a:r>
              <a:rPr lang="en-US" dirty="0">
                <a:hlinkClick r:id="rId3" tooltip="Communications protocol"/>
              </a:rPr>
              <a:t>protocol</a:t>
            </a:r>
            <a:r>
              <a:rPr lang="en-US" dirty="0"/>
              <a:t> that is widely used for querying </a:t>
            </a:r>
            <a:r>
              <a:rPr lang="en-US" dirty="0">
                <a:hlinkClick r:id="rId4" tooltip="Database"/>
              </a:rPr>
              <a:t>databases</a:t>
            </a:r>
            <a:r>
              <a:rPr lang="en-US" dirty="0"/>
              <a:t> that store the registered users or assignees of an </a:t>
            </a:r>
            <a:r>
              <a:rPr lang="en-US" dirty="0">
                <a:hlinkClick r:id="rId5" tooltip="Internet"/>
              </a:rPr>
              <a:t>Internet</a:t>
            </a:r>
            <a:r>
              <a:rPr lang="en-US" dirty="0"/>
              <a:t> resource, such as a </a:t>
            </a:r>
            <a:r>
              <a:rPr lang="en-US" dirty="0">
                <a:hlinkClick r:id="rId6" tooltip="Domain name"/>
              </a:rPr>
              <a:t>domain name</a:t>
            </a:r>
            <a:r>
              <a:rPr lang="en-US" dirty="0"/>
              <a:t>, an </a:t>
            </a:r>
            <a:r>
              <a:rPr lang="en-US" dirty="0">
                <a:hlinkClick r:id="rId7" tooltip="IP address"/>
              </a:rPr>
              <a:t>IP </a:t>
            </a:r>
            <a:r>
              <a:rPr lang="en-US" dirty="0" err="1">
                <a:hlinkClick r:id="rId7" tooltip="IP address"/>
              </a:rPr>
              <a:t>address</a:t>
            </a:r>
            <a:r>
              <a:rPr lang="en-US" dirty="0" err="1"/>
              <a:t>block</a:t>
            </a:r>
            <a:r>
              <a:rPr lang="en-US" dirty="0"/>
              <a:t>, or an </a:t>
            </a:r>
            <a:r>
              <a:rPr lang="en-US" dirty="0">
                <a:hlinkClick r:id="rId8" tooltip="Autonomous system (Internet)"/>
              </a:rPr>
              <a:t>autonomous system</a:t>
            </a:r>
            <a:r>
              <a:rPr lang="en-US" dirty="0"/>
              <a:t>, but is also used for a wider range of other information</a:t>
            </a:r>
            <a:r>
              <a:rPr lang="en-US" dirty="0" smtClean="0"/>
              <a:t>.” </a:t>
            </a:r>
            <a:r>
              <a:rPr lang="en-US" dirty="0" smtClean="0"/>
              <a:t>-- (</a:t>
            </a:r>
            <a:r>
              <a:rPr lang="en-US" dirty="0" smtClean="0">
                <a:hlinkClick r:id="rId9"/>
              </a:rPr>
              <a:t>Wikipedia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F66B6F-2463-4602-A4C4-F1CBA56980E3}" type="slidenum">
              <a:rPr lang="en-US" smtClean="0"/>
              <a:t>6</a:t>
            </a:fld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10"/>
          <a:srcRect l="58030" t="44090" r="19340" b="45427"/>
          <a:stretch/>
        </p:blipFill>
        <p:spPr>
          <a:xfrm>
            <a:off x="2016552" y="5373535"/>
            <a:ext cx="4321744" cy="750770"/>
          </a:xfrm>
          <a:prstGeom prst="rect">
            <a:avLst/>
          </a:prstGeom>
        </p:spPr>
      </p:pic>
      <p:pic>
        <p:nvPicPr>
          <p:cNvPr id="3074" name="Picture 2" descr="Image result for who.is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4992" y="5427662"/>
            <a:ext cx="1533525" cy="638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56739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Passive Information Gathering Methods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SSL Certificates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We look to see if they have a site still running insecure connections to see if we can implement a man in the middle attack.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Forum </a:t>
            </a:r>
            <a:r>
              <a:rPr lang="en-US" dirty="0" smtClean="0"/>
              <a:t>Searching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Look for forums where system administrators talk about their systems. Also find other resources the internal group may unitize.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F66B6F-2463-4602-A4C4-F1CBA56980E3}" type="slidenum">
              <a:rPr lang="en-US" smtClean="0"/>
              <a:t>7</a:t>
            </a:fld>
            <a:endParaRPr lang="en-US"/>
          </a:p>
        </p:txBody>
      </p:sp>
      <p:pic>
        <p:nvPicPr>
          <p:cNvPr id="8196" name="Picture 4" descr="https://wolfpaulus.com/wp-content/uploads/2015/07/tomcatssl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8376" y="4360122"/>
            <a:ext cx="2066925" cy="206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 descr="http://img.photobucket.com/albums/v243/Qryztufre/faq/dp/dp_search_forum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130" y="4722136"/>
            <a:ext cx="2381250" cy="1333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07581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Passive Information Gathering Results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we found in our Passive Information Gathering.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F66B6F-2463-4602-A4C4-F1CBA56980E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1074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Passive Penetration Results</a:t>
            </a:r>
            <a:r>
              <a:rPr lang="en-US" dirty="0"/>
              <a:t/>
            </a:r>
            <a:br>
              <a:rPr lang="en-US" dirty="0"/>
            </a:br>
            <a:r>
              <a:rPr lang="en-US" sz="2700" dirty="0" smtClean="0"/>
              <a:t>The Harvester</a:t>
            </a:r>
            <a:endParaRPr lang="en-US" sz="2700" dirty="0"/>
          </a:p>
        </p:txBody>
      </p:sp>
      <p:sp>
        <p:nvSpPr>
          <p:cNvPr id="13" name="Content Placeholder 1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Text Placeholder 13"/>
          <p:cNvSpPr>
            <a:spLocks noGrp="1"/>
          </p:cNvSpPr>
          <p:nvPr>
            <p:ph type="body" sz="half" idx="2"/>
          </p:nvPr>
        </p:nvSpPr>
        <p:spPr/>
        <p:txBody>
          <a:bodyPr>
            <a:normAutofit lnSpcReduction="10000"/>
          </a:bodyPr>
          <a:lstStyle/>
          <a:p>
            <a:pPr algn="l"/>
            <a:r>
              <a:rPr lang="en-US" dirty="0" smtClean="0"/>
              <a:t>Summary: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 smtClean="0"/>
              <a:t>18 Emails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 smtClean="0"/>
              <a:t>10 Sub-Domains: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Internal IP Address Space: 65.89.176.XXX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Other Addresses: 205.251.251.11, 174.129.19.202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F66B6F-2463-4602-A4C4-F1CBA56980E3}" type="slidenum">
              <a:rPr lang="en-US" smtClean="0"/>
              <a:t>9</a:t>
            </a:fld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/>
          <a:srcRect l="51736" t="9259" r="8195" b="11482"/>
          <a:stretch/>
        </p:blipFill>
        <p:spPr>
          <a:xfrm>
            <a:off x="5262033" y="761998"/>
            <a:ext cx="6677293" cy="4953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34129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TM03457496[[fn=Parallax]]</Template>
  <TotalTime>614</TotalTime>
  <Words>1082</Words>
  <Application>Microsoft Office PowerPoint</Application>
  <PresentationFormat>Widescreen</PresentationFormat>
  <Paragraphs>171</Paragraphs>
  <Slides>26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Arial</vt:lpstr>
      <vt:lpstr>Calibri</vt:lpstr>
      <vt:lpstr>Corbel</vt:lpstr>
      <vt:lpstr>Parallax</vt:lpstr>
      <vt:lpstr>A Passive Intrusion into Analytical Graphics Inc. </vt:lpstr>
      <vt:lpstr>Overview</vt:lpstr>
      <vt:lpstr>Background Company Information</vt:lpstr>
      <vt:lpstr>Background Company Information Wikipedia</vt:lpstr>
      <vt:lpstr>Passive Information Gathering Methods</vt:lpstr>
      <vt:lpstr>Passive Information Gathering Methods</vt:lpstr>
      <vt:lpstr>Passive Information Gathering Methods</vt:lpstr>
      <vt:lpstr>Passive Information Gathering Results</vt:lpstr>
      <vt:lpstr>Passive Penetration Results The Harvester</vt:lpstr>
      <vt:lpstr>Passive Penetration Results Whois: agi.com</vt:lpstr>
      <vt:lpstr>Passive Penetration Results SSL Certificate agi.com</vt:lpstr>
      <vt:lpstr>Passive Penetration Results Whois: 205.251.251.11</vt:lpstr>
      <vt:lpstr>Passive Penetration Results Whois: 174.129.19.202</vt:lpstr>
      <vt:lpstr>Passive Penetration Results Forum Searching</vt:lpstr>
      <vt:lpstr>Passive Penetration Results Forum Searching</vt:lpstr>
      <vt:lpstr>Passive Penetration Results People Search</vt:lpstr>
      <vt:lpstr>Passive Penetration Results People Search</vt:lpstr>
      <vt:lpstr>Passive Penetration Results People Search</vt:lpstr>
      <vt:lpstr>Passive Penetration Results People Search</vt:lpstr>
      <vt:lpstr>Passive Penetration Results People Search</vt:lpstr>
      <vt:lpstr>Passive Penetration Results People Search</vt:lpstr>
      <vt:lpstr>A Quick Active? Information Gathering Result</vt:lpstr>
      <vt:lpstr>A Quick Active? Information Gathering Result “p0f –i eth0”</vt:lpstr>
      <vt:lpstr>A Quick Active? Information Gathering Result “p0f –i eth0”</vt:lpstr>
      <vt:lpstr>Concluding Summary</vt:lpstr>
      <vt:lpstr>Concluding Summary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Passive Intrusion into</dc:title>
  <dc:creator>Devin Trejo</dc:creator>
  <cp:lastModifiedBy>Devin Trejo</cp:lastModifiedBy>
  <cp:revision>24</cp:revision>
  <dcterms:created xsi:type="dcterms:W3CDTF">2016-02-08T14:09:35Z</dcterms:created>
  <dcterms:modified xsi:type="dcterms:W3CDTF">2016-02-09T00:43:47Z</dcterms:modified>
</cp:coreProperties>
</file>